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7" r:id="rId2"/>
    <p:sldId id="290" r:id="rId3"/>
    <p:sldId id="259" r:id="rId4"/>
    <p:sldId id="260" r:id="rId5"/>
    <p:sldId id="262" r:id="rId6"/>
    <p:sldId id="263" r:id="rId7"/>
    <p:sldId id="267" r:id="rId8"/>
    <p:sldId id="264" r:id="rId9"/>
    <p:sldId id="265" r:id="rId10"/>
    <p:sldId id="266" r:id="rId11"/>
    <p:sldId id="271" r:id="rId12"/>
    <p:sldId id="316" r:id="rId13"/>
    <p:sldId id="303" r:id="rId14"/>
    <p:sldId id="315" r:id="rId15"/>
    <p:sldId id="312" r:id="rId16"/>
    <p:sldId id="314" r:id="rId17"/>
    <p:sldId id="311" r:id="rId18"/>
    <p:sldId id="317" r:id="rId19"/>
    <p:sldId id="308" r:id="rId20"/>
    <p:sldId id="318" r:id="rId21"/>
    <p:sldId id="307" r:id="rId22"/>
    <p:sldId id="319" r:id="rId23"/>
    <p:sldId id="292" r:id="rId24"/>
    <p:sldId id="325" r:id="rId25"/>
    <p:sldId id="293" r:id="rId26"/>
    <p:sldId id="297" r:id="rId27"/>
    <p:sldId id="276" r:id="rId28"/>
    <p:sldId id="321" r:id="rId29"/>
    <p:sldId id="294" r:id="rId30"/>
    <p:sldId id="296" r:id="rId31"/>
    <p:sldId id="295" r:id="rId32"/>
    <p:sldId id="298" r:id="rId33"/>
    <p:sldId id="301" r:id="rId34"/>
    <p:sldId id="326" r:id="rId35"/>
    <p:sldId id="329" r:id="rId36"/>
    <p:sldId id="328" r:id="rId37"/>
    <p:sldId id="327" r:id="rId38"/>
    <p:sldId id="299" r:id="rId39"/>
    <p:sldId id="330" r:id="rId40"/>
    <p:sldId id="323" r:id="rId41"/>
    <p:sldId id="28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7B3B0-7928-4006-B0FD-CBB900623CFE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7B6FE-5BBF-4DF0-9F2B-9F8883E94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58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8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2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1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8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08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3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0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3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7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16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0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736EA-0DF9-49AC-A01D-46816D62C5F5}" type="datetimeFigureOut">
              <a:rPr lang="en-US" smtClean="0"/>
              <a:t>6/22/2017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4A628-7494-4A3C-849B-9B218650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Opt/StochDynamicProgram.jl" TargetMode="External"/><Relationship Id="rId2" Type="http://schemas.openxmlformats.org/officeDocument/2006/relationships/hyperlink" Target="https://github.com/odow/SDDP.j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legat/StructDualDynProg.j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Opt/StochDynamicProgram.jl" TargetMode="External"/><Relationship Id="rId2" Type="http://schemas.openxmlformats.org/officeDocument/2006/relationships/hyperlink" Target="https://github.com/odow/SDDP.j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legat/StructDualDynProg.jl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NZ" dirty="0">
                <a:solidFill>
                  <a:srgbClr val="1F497D"/>
                </a:solidFill>
              </a:rPr>
              <a:t>Cows, Lakes, and a </a:t>
            </a:r>
            <a:r>
              <a:rPr lang="en-NZ" dirty="0" err="1">
                <a:solidFill>
                  <a:srgbClr val="1F497D"/>
                </a:solidFill>
              </a:rPr>
              <a:t>JuMP</a:t>
            </a:r>
            <a:r>
              <a:rPr lang="en-NZ" dirty="0">
                <a:solidFill>
                  <a:srgbClr val="1F497D"/>
                </a:solidFill>
              </a:rPr>
              <a:t> extension for multi-stage stochastic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71282"/>
            <a:ext cx="6858000" cy="1655762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Oscar Dowson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The University of Auckland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odow003@aucklanduni.ac.nz</a:t>
            </a:r>
            <a:endParaRPr lang="en-US" dirty="0"/>
          </a:p>
        </p:txBody>
      </p:sp>
      <p:pic>
        <p:nvPicPr>
          <p:cNvPr id="4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23" y="182303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16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482" t="17980" r="5593" b="12454"/>
          <a:stretch/>
        </p:blipFill>
        <p:spPr>
          <a:xfrm>
            <a:off x="-225287" y="0"/>
            <a:ext cx="10858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7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b="1" dirty="0">
                <a:solidFill>
                  <a:schemeClr val="accent2"/>
                </a:solidFill>
              </a:rPr>
              <a:t>Help!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I don’t know what multi-stage stochastic optimisation is!</a:t>
            </a:r>
            <a:endParaRPr lang="en-US" sz="48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0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b="1" dirty="0">
                <a:solidFill>
                  <a:schemeClr val="accent2"/>
                </a:solidFill>
              </a:rPr>
              <a:t>Hydro-Thermal Scheduling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The “lake” part of the talk</a:t>
            </a:r>
            <a:endParaRPr lang="en-US" sz="48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8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2" y="2602718"/>
            <a:ext cx="3109851" cy="2399782"/>
            <a:chOff x="255830" y="3162666"/>
            <a:chExt cx="3109851" cy="2399782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9349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2" y="2602718"/>
            <a:ext cx="3522647" cy="2720270"/>
            <a:chOff x="255830" y="3162666"/>
            <a:chExt cx="3522647" cy="2720270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  <p:sp>
          <p:nvSpPr>
            <p:cNvPr id="50" name="Lightning Bolt 49"/>
            <p:cNvSpPr/>
            <p:nvPr/>
          </p:nvSpPr>
          <p:spPr>
            <a:xfrm>
              <a:off x="3159426" y="4963546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59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2" y="898445"/>
            <a:ext cx="3522647" cy="4424545"/>
            <a:chOff x="255830" y="1458391"/>
            <a:chExt cx="3522647" cy="4424545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Arrow: Right 41"/>
            <p:cNvSpPr/>
            <p:nvPr/>
          </p:nvSpPr>
          <p:spPr>
            <a:xfrm rot="5400000">
              <a:off x="1837744" y="2278715"/>
              <a:ext cx="1069696" cy="47548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73288" y="1458391"/>
              <a:ext cx="1257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Rainfall</a:t>
              </a:r>
              <a:endParaRPr lang="en-US" sz="2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  <p:sp>
          <p:nvSpPr>
            <p:cNvPr id="50" name="Lightning Bolt 49"/>
            <p:cNvSpPr/>
            <p:nvPr/>
          </p:nvSpPr>
          <p:spPr>
            <a:xfrm>
              <a:off x="3159426" y="4963546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8289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2" y="898445"/>
            <a:ext cx="5660299" cy="5061115"/>
            <a:chOff x="255830" y="1458391"/>
            <a:chExt cx="5660299" cy="5061115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772924" y="5575027"/>
              <a:ext cx="3143205" cy="944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2800" dirty="0"/>
                <a:t>Demand</a:t>
              </a:r>
              <a:endParaRPr lang="en-US" sz="2800" dirty="0"/>
            </a:p>
          </p:txBody>
        </p:sp>
        <p:sp>
          <p:nvSpPr>
            <p:cNvPr id="42" name="Arrow: Right 41"/>
            <p:cNvSpPr/>
            <p:nvPr/>
          </p:nvSpPr>
          <p:spPr>
            <a:xfrm rot="5400000">
              <a:off x="1837744" y="2278715"/>
              <a:ext cx="1069696" cy="47548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73288" y="1458391"/>
              <a:ext cx="1257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Rainfall</a:t>
              </a:r>
              <a:endParaRPr lang="en-US" sz="2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  <p:sp>
          <p:nvSpPr>
            <p:cNvPr id="50" name="Lightning Bolt 49"/>
            <p:cNvSpPr/>
            <p:nvPr/>
          </p:nvSpPr>
          <p:spPr>
            <a:xfrm>
              <a:off x="3159426" y="4963546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1878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830" y="898445"/>
            <a:ext cx="8626156" cy="5061115"/>
            <a:chOff x="255830" y="1458391"/>
            <a:chExt cx="8626156" cy="5061115"/>
          </a:xfrm>
        </p:grpSpPr>
        <p:sp>
          <p:nvSpPr>
            <p:cNvPr id="24" name="Arrow: Right 23"/>
            <p:cNvSpPr/>
            <p:nvPr/>
          </p:nvSpPr>
          <p:spPr>
            <a:xfrm rot="3181609">
              <a:off x="2045973" y="4414819"/>
              <a:ext cx="1819770" cy="475488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Isosceles Triangle 24"/>
            <p:cNvSpPr/>
            <p:nvPr/>
          </p:nvSpPr>
          <p:spPr>
            <a:xfrm rot="10800000">
              <a:off x="1837579" y="3162666"/>
              <a:ext cx="1070027" cy="1316736"/>
            </a:xfrm>
            <a:prstGeom prst="triangle">
              <a:avLst/>
            </a:prstGeom>
            <a:solidFill>
              <a:srgbClr val="1F49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lowchart: Summing Junction 25"/>
            <p:cNvSpPr/>
            <p:nvPr/>
          </p:nvSpPr>
          <p:spPr>
            <a:xfrm>
              <a:off x="2544378" y="4261103"/>
              <a:ext cx="821303" cy="821303"/>
            </a:xfrm>
            <a:prstGeom prst="flowChartSummingJuncti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2772924" y="5575027"/>
              <a:ext cx="3143205" cy="94447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2800" dirty="0"/>
                <a:t>Demand</a:t>
              </a:r>
              <a:endParaRPr lang="en-US" sz="2800" dirty="0"/>
            </a:p>
          </p:txBody>
        </p:sp>
        <p:sp>
          <p:nvSpPr>
            <p:cNvPr id="42" name="Arrow: Right 41"/>
            <p:cNvSpPr/>
            <p:nvPr/>
          </p:nvSpPr>
          <p:spPr>
            <a:xfrm rot="5400000">
              <a:off x="1837744" y="2278715"/>
              <a:ext cx="1069696" cy="475488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773288" y="1458391"/>
              <a:ext cx="1257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Rainfall</a:t>
              </a:r>
              <a:endParaRPr lang="en-US" sz="28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5597" y="3564765"/>
              <a:ext cx="1553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Reservoir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830" y="4429387"/>
              <a:ext cx="2247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Hydro-turbine</a:t>
              </a:r>
              <a:endParaRPr lang="en-US" sz="2800" dirty="0"/>
            </a:p>
          </p:txBody>
        </p:sp>
        <p:sp>
          <p:nvSpPr>
            <p:cNvPr id="47" name="Arrow: Right 46"/>
            <p:cNvSpPr/>
            <p:nvPr/>
          </p:nvSpPr>
          <p:spPr>
            <a:xfrm rot="7949816">
              <a:off x="5128536" y="4453253"/>
              <a:ext cx="1819770" cy="475488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49317" y="3162666"/>
              <a:ext cx="1389888" cy="10269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3200" dirty="0"/>
                <a:t>Coal</a:t>
              </a:r>
              <a:endParaRPr lang="en-US" sz="32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96424" y="4429387"/>
              <a:ext cx="22855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/>
                <a:t>Steam-turbine</a:t>
              </a:r>
              <a:endParaRPr lang="en-US" sz="2800" dirty="0"/>
            </a:p>
          </p:txBody>
        </p:sp>
        <p:sp>
          <p:nvSpPr>
            <p:cNvPr id="49" name="Flowchart: Summing Junction 48"/>
            <p:cNvSpPr/>
            <p:nvPr/>
          </p:nvSpPr>
          <p:spPr>
            <a:xfrm>
              <a:off x="5627769" y="4261103"/>
              <a:ext cx="821303" cy="821303"/>
            </a:xfrm>
            <a:prstGeom prst="flowChartSummingJunction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Lightning Bolt 49"/>
            <p:cNvSpPr/>
            <p:nvPr/>
          </p:nvSpPr>
          <p:spPr>
            <a:xfrm>
              <a:off x="3159426" y="4963546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Lightning Bolt 51"/>
            <p:cNvSpPr/>
            <p:nvPr/>
          </p:nvSpPr>
          <p:spPr>
            <a:xfrm rot="4062578">
              <a:off x="5075806" y="4953670"/>
              <a:ext cx="619051" cy="919390"/>
            </a:xfrm>
            <a:prstGeom prst="lightningBol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274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4400" dirty="0">
                <a:solidFill>
                  <a:schemeClr val="accent2"/>
                </a:solidFill>
              </a:rPr>
              <a:t>The </a:t>
            </a:r>
            <a:r>
              <a:rPr lang="en-NZ" b="1" dirty="0">
                <a:solidFill>
                  <a:schemeClr val="accent2"/>
                </a:solidFill>
              </a:rPr>
              <a:t>M</a:t>
            </a:r>
            <a:r>
              <a:rPr lang="en-NZ" sz="4400" dirty="0">
                <a:solidFill>
                  <a:schemeClr val="accent2"/>
                </a:solidFill>
              </a:rPr>
              <a:t>ilk</a:t>
            </a:r>
            <a:r>
              <a:rPr lang="en-NZ" b="1" dirty="0">
                <a:solidFill>
                  <a:schemeClr val="accent2"/>
                </a:solidFill>
              </a:rPr>
              <a:t> O</a:t>
            </a:r>
            <a:r>
              <a:rPr lang="en-NZ" sz="4400" dirty="0">
                <a:solidFill>
                  <a:schemeClr val="accent2"/>
                </a:solidFill>
              </a:rPr>
              <a:t>utput</a:t>
            </a:r>
            <a:r>
              <a:rPr lang="en-NZ" b="1" dirty="0">
                <a:solidFill>
                  <a:schemeClr val="accent2"/>
                </a:solidFill>
              </a:rPr>
              <a:t> O</a:t>
            </a:r>
            <a:r>
              <a:rPr lang="en-NZ" sz="4400" dirty="0">
                <a:solidFill>
                  <a:schemeClr val="accent2"/>
                </a:solidFill>
              </a:rPr>
              <a:t>ptimiser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The “cow” part of the talk</a:t>
            </a:r>
            <a:endParaRPr lang="en-US" sz="48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983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mountain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088970"/>
          </a:xfrm>
          <a:prstGeom prst="rect">
            <a:avLst/>
          </a:prstGeom>
        </p:spPr>
      </p:pic>
      <p:pic>
        <p:nvPicPr>
          <p:cNvPr id="23" name="Picture 22" descr="A herd of cattle grazing on a lush green field&#10;&#10;Description generated with very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08855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0" y="3184639"/>
            <a:ext cx="9185512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accent2"/>
                </a:solidFill>
              </a:rPr>
              <a:t>Paddocks are Lakes of grass </a:t>
            </a:r>
            <a:r>
              <a:rPr lang="en-NZ" sz="2000" dirty="0"/>
              <a:t>and</a:t>
            </a:r>
            <a:r>
              <a:rPr lang="en-NZ" sz="2000" b="1" dirty="0"/>
              <a:t> </a:t>
            </a:r>
            <a:r>
              <a:rPr lang="en-NZ" sz="2000" b="1" dirty="0">
                <a:solidFill>
                  <a:srgbClr val="1F497D"/>
                </a:solidFill>
              </a:rPr>
              <a:t>Cows are Lakes of energy</a:t>
            </a:r>
            <a:endParaRPr lang="en-US" sz="20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>
            <a:normAutofit/>
          </a:bodyPr>
          <a:lstStyle/>
          <a:p>
            <a:r>
              <a:rPr lang="en-NZ" dirty="0">
                <a:solidFill>
                  <a:srgbClr val="1F497D"/>
                </a:solidFill>
              </a:rPr>
              <a:t>Julia meats Daisy</a:t>
            </a:r>
            <a:br>
              <a:rPr lang="en-NZ" dirty="0">
                <a:solidFill>
                  <a:srgbClr val="1F497D"/>
                </a:solidFill>
              </a:rPr>
            </a:br>
            <a:r>
              <a:rPr lang="en-NZ" sz="4000" b="1" dirty="0">
                <a:solidFill>
                  <a:schemeClr val="accent2"/>
                </a:solidFill>
              </a:rPr>
              <a:t>in the field of multi-stage stochastic optimisation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871282"/>
            <a:ext cx="6858000" cy="1655762"/>
          </a:xfrm>
        </p:spPr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Oscar Dowson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The University of Auckland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dirty="0">
                <a:solidFill>
                  <a:srgbClr val="1F497D"/>
                </a:solidFill>
              </a:rPr>
              <a:t>odow003@aucklanduni.ac.nz</a:t>
            </a:r>
            <a:endParaRPr lang="en-US" dirty="0"/>
          </a:p>
        </p:txBody>
      </p:sp>
      <p:pic>
        <p:nvPicPr>
          <p:cNvPr id="4" name="Picture 2" descr="C:\Users\odow003\AppData\Local\Temp\wz4115\UOA Logos\UOA Logos\Horizontal\Reverse\UOA-HR-RG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23" y="182303"/>
            <a:ext cx="2565301" cy="8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170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view of a mountain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088970"/>
          </a:xfrm>
          <a:prstGeom prst="rect">
            <a:avLst/>
          </a:prstGeom>
        </p:spPr>
      </p:pic>
      <p:pic>
        <p:nvPicPr>
          <p:cNvPr id="19" name="Picture 18" descr="A close up of an engine&#10;&#10;Description generated with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68"/>
          <a:stretch/>
        </p:blipFill>
        <p:spPr>
          <a:xfrm>
            <a:off x="0" y="3794078"/>
            <a:ext cx="4572000" cy="3088967"/>
          </a:xfrm>
          <a:prstGeom prst="rect">
            <a:avLst/>
          </a:prstGeom>
        </p:spPr>
      </p:pic>
      <p:pic>
        <p:nvPicPr>
          <p:cNvPr id="23" name="Picture 22" descr="A herd of cattle grazing on a lush green field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3088556"/>
          </a:xfrm>
          <a:prstGeom prst="rect">
            <a:avLst/>
          </a:prstGeom>
        </p:spPr>
      </p:pic>
      <p:pic>
        <p:nvPicPr>
          <p:cNvPr id="27" name="Picture 26" descr="A picture containing person, man, fence, outdoor&#10;&#10;Description generated with very high confiden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8" r="3021" b="38358"/>
          <a:stretch/>
        </p:blipFill>
        <p:spPr>
          <a:xfrm>
            <a:off x="4572000" y="3804295"/>
            <a:ext cx="4572000" cy="30787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-20759" y="3498571"/>
            <a:ext cx="9185512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tx2"/>
                </a:solidFill>
              </a:rPr>
              <a:t>Turbine grass into the cow </a:t>
            </a:r>
            <a:r>
              <a:rPr lang="en-NZ" sz="2000" dirty="0"/>
              <a:t>and </a:t>
            </a:r>
            <a:r>
              <a:rPr lang="en-NZ" sz="2000" b="1" dirty="0">
                <a:solidFill>
                  <a:schemeClr val="accent2"/>
                </a:solidFill>
              </a:rPr>
              <a:t>Turbine the cow to produce milk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184639"/>
            <a:ext cx="9185512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accent2"/>
                </a:solidFill>
              </a:rPr>
              <a:t>Paddocks are Lakes of grass </a:t>
            </a:r>
            <a:r>
              <a:rPr lang="en-NZ" sz="2000" dirty="0"/>
              <a:t>and</a:t>
            </a:r>
            <a:r>
              <a:rPr lang="en-NZ" sz="2000" b="1" dirty="0"/>
              <a:t> </a:t>
            </a:r>
            <a:r>
              <a:rPr lang="en-NZ" sz="2000" b="1" dirty="0">
                <a:solidFill>
                  <a:srgbClr val="1F497D"/>
                </a:solidFill>
              </a:rPr>
              <a:t>Cows are Lakes of energy</a:t>
            </a:r>
            <a:endParaRPr lang="en-US" sz="20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21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outdoor, green, dog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2743"/>
            <a:ext cx="4572000" cy="3069755"/>
          </a:xfrm>
          <a:prstGeom prst="rect">
            <a:avLst/>
          </a:prstGeom>
        </p:spPr>
      </p:pic>
      <p:pic>
        <p:nvPicPr>
          <p:cNvPr id="17" name="Picture 16" descr="Water next to the ocean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" y="102"/>
            <a:ext cx="4572000" cy="307719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98" y="3126729"/>
            <a:ext cx="9144000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tx2"/>
                </a:solidFill>
              </a:rPr>
              <a:t>Random grass growth instead of rainfall</a:t>
            </a:r>
            <a:endParaRPr lang="en-US" sz="2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40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grass, outdoor, green, dog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2743"/>
            <a:ext cx="4572000" cy="3069755"/>
          </a:xfrm>
          <a:prstGeom prst="rect">
            <a:avLst/>
          </a:prstGeom>
        </p:spPr>
      </p:pic>
      <p:pic>
        <p:nvPicPr>
          <p:cNvPr id="17" name="Picture 16" descr="Water next to the ocean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" y="102"/>
            <a:ext cx="4572000" cy="307719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-95533" y="3456086"/>
            <a:ext cx="9239533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accent2"/>
                </a:solidFill>
              </a:rPr>
              <a:t>Make up the difference with maize instead of coal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98" y="3126729"/>
            <a:ext cx="9144000" cy="3139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NZ" sz="2000" b="1" dirty="0">
                <a:solidFill>
                  <a:schemeClr val="tx2"/>
                </a:solidFill>
              </a:rPr>
              <a:t>Random grass growth instead of rainfall</a:t>
            </a:r>
            <a:endParaRPr lang="en-US" sz="2000" b="1" dirty="0">
              <a:solidFill>
                <a:schemeClr val="tx2"/>
              </a:solidFill>
            </a:endParaRPr>
          </a:p>
        </p:txBody>
      </p:sp>
      <p:pic>
        <p:nvPicPr>
          <p:cNvPr id="3" name="Picture 2" descr="A picture containing tree, colored&#10;&#10;Description generated with high confidenc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" b="10558"/>
          <a:stretch/>
        </p:blipFill>
        <p:spPr>
          <a:xfrm>
            <a:off x="1098" y="3790585"/>
            <a:ext cx="4572000" cy="3070154"/>
          </a:xfrm>
          <a:prstGeom prst="rect">
            <a:avLst/>
          </a:prstGeom>
        </p:spPr>
      </p:pic>
      <p:pic>
        <p:nvPicPr>
          <p:cNvPr id="5" name="Picture 4" descr="A basket full of corn&#10;&#10;Description generated with very high confiden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5"/>
          <a:stretch/>
        </p:blipFill>
        <p:spPr>
          <a:xfrm>
            <a:off x="4572000" y="3800868"/>
            <a:ext cx="4572000" cy="305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3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accent2"/>
                </a:solidFill>
              </a:rPr>
              <a:t>Solution Technique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Stochastic Dual Dynamic Programming</a:t>
            </a:r>
            <a:endParaRPr lang="en-US" sz="4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7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SDDP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sz="4000" dirty="0"/>
              <a:t>Discrete time</a:t>
            </a:r>
          </a:p>
          <a:p>
            <a:endParaRPr lang="en-NZ" sz="4000" dirty="0"/>
          </a:p>
          <a:p>
            <a:r>
              <a:rPr lang="en-NZ" sz="4000" dirty="0"/>
              <a:t>Discrete noise</a:t>
            </a:r>
          </a:p>
          <a:p>
            <a:endParaRPr lang="en-NZ" sz="4000" dirty="0"/>
          </a:p>
          <a:p>
            <a:r>
              <a:rPr lang="en-NZ" sz="4000" dirty="0"/>
              <a:t>Continuous state, action</a:t>
            </a:r>
          </a:p>
          <a:p>
            <a:endParaRPr lang="en-NZ" sz="4000" dirty="0"/>
          </a:p>
          <a:p>
            <a:r>
              <a:rPr lang="en-NZ" sz="4000" dirty="0"/>
              <a:t>Convex Bellman function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4318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052853" y="1393209"/>
            <a:ext cx="5038299" cy="4071582"/>
            <a:chOff x="900752" y="1130490"/>
            <a:chExt cx="5038299" cy="4071582"/>
          </a:xfrm>
        </p:grpSpPr>
        <p:sp>
          <p:nvSpPr>
            <p:cNvPr id="4" name="Rectangle 3"/>
            <p:cNvSpPr/>
            <p:nvPr/>
          </p:nvSpPr>
          <p:spPr>
            <a:xfrm>
              <a:off x="900752" y="2021008"/>
              <a:ext cx="1951630" cy="87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2000" dirty="0"/>
                <a:t>Hydro-thermal</a:t>
              </a:r>
            </a:p>
            <a:p>
              <a:pPr algn="ctr"/>
              <a:r>
                <a:rPr lang="en-NZ" sz="2000" dirty="0"/>
                <a:t>Scheduling</a:t>
              </a:r>
              <a:endParaRPr lang="en-US" sz="20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87421" y="4328616"/>
              <a:ext cx="1951630" cy="873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3200" dirty="0"/>
                <a:t>Python</a:t>
              </a:r>
              <a:endParaRPr lang="en-US" sz="32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87421" y="2729553"/>
              <a:ext cx="1951630" cy="873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3200" dirty="0"/>
                <a:t>C++</a:t>
              </a:r>
              <a:endParaRPr lang="en-US" sz="3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87421" y="1130490"/>
              <a:ext cx="1951630" cy="873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sz="3200" dirty="0"/>
                <a:t>AMPL</a:t>
              </a:r>
              <a:endParaRPr lang="en-US" sz="3200" dirty="0"/>
            </a:p>
          </p:txBody>
        </p:sp>
        <p:cxnSp>
          <p:nvCxnSpPr>
            <p:cNvPr id="9" name="Straight Connector 8"/>
            <p:cNvCxnSpPr>
              <a:stCxn id="4" idx="3"/>
              <a:endCxn id="7" idx="1"/>
            </p:cNvCxnSpPr>
            <p:nvPr/>
          </p:nvCxnSpPr>
          <p:spPr>
            <a:xfrm flipV="1">
              <a:off x="2852382" y="1567218"/>
              <a:ext cx="1135039" cy="89051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4" idx="3"/>
              <a:endCxn id="6" idx="1"/>
            </p:cNvCxnSpPr>
            <p:nvPr/>
          </p:nvCxnSpPr>
          <p:spPr>
            <a:xfrm>
              <a:off x="2852382" y="2457736"/>
              <a:ext cx="1135039" cy="70854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stCxn id="4" idx="3"/>
              <a:endCxn id="5" idx="1"/>
            </p:cNvCxnSpPr>
            <p:nvPr/>
          </p:nvCxnSpPr>
          <p:spPr>
            <a:xfrm>
              <a:off x="2852382" y="2457736"/>
              <a:ext cx="1135039" cy="2307608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2052853" y="3717879"/>
            <a:ext cx="1951630" cy="8734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NZ" sz="2000" dirty="0"/>
              <a:t>MOO</a:t>
            </a:r>
            <a:endParaRPr lang="en-US" sz="2000" dirty="0"/>
          </a:p>
        </p:txBody>
      </p:sp>
      <p:cxnSp>
        <p:nvCxnSpPr>
          <p:cNvPr id="20" name="Straight Connector 19"/>
          <p:cNvCxnSpPr>
            <a:cxnSpLocks/>
            <a:stCxn id="18" idx="3"/>
            <a:endCxn id="5" idx="1"/>
          </p:cNvCxnSpPr>
          <p:nvPr/>
        </p:nvCxnSpPr>
        <p:spPr>
          <a:xfrm>
            <a:off x="4004483" y="4154607"/>
            <a:ext cx="1135039" cy="873456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3"/>
            <a:endCxn id="6" idx="1"/>
          </p:cNvCxnSpPr>
          <p:nvPr/>
        </p:nvCxnSpPr>
        <p:spPr>
          <a:xfrm flipV="1">
            <a:off x="4004483" y="3429000"/>
            <a:ext cx="1135039" cy="72560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8" idx="3"/>
            <a:endCxn id="7" idx="1"/>
          </p:cNvCxnSpPr>
          <p:nvPr/>
        </p:nvCxnSpPr>
        <p:spPr>
          <a:xfrm flipV="1">
            <a:off x="4004483" y="1829937"/>
            <a:ext cx="1135039" cy="232467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166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accent2"/>
                </a:solidFill>
              </a:rPr>
              <a:t>This seems inefficient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400" dirty="0">
                <a:solidFill>
                  <a:srgbClr val="1F497D"/>
                </a:solidFill>
              </a:rPr>
              <a:t>Why not do it in Julia?</a:t>
            </a:r>
            <a:endParaRPr lang="en-US" sz="44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246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That’s exactly what people have done over the last year or so…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 err="1"/>
              <a:t>SDDP.jl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dirty="0">
                <a:hlinkClick r:id="rId2"/>
              </a:rPr>
              <a:t>https://github.com/odow/SDDP.jl</a:t>
            </a:r>
            <a:br>
              <a:rPr lang="en-US" sz="2400" dirty="0"/>
            </a:br>
            <a:endParaRPr lang="en-US" sz="2400" dirty="0"/>
          </a:p>
          <a:p>
            <a:r>
              <a:rPr lang="en-NZ" dirty="0" err="1"/>
              <a:t>StochDynamicProgram.jl</a:t>
            </a:r>
            <a:br>
              <a:rPr lang="en-NZ" dirty="0"/>
            </a:br>
            <a:r>
              <a:rPr lang="en-NZ" sz="2400" dirty="0">
                <a:hlinkClick r:id="rId3"/>
              </a:rPr>
              <a:t>https://github.com/JuliaOpt/StochDynamicProgram.jl</a:t>
            </a:r>
            <a:br>
              <a:rPr lang="en-NZ" sz="2400" dirty="0"/>
            </a:br>
            <a:endParaRPr lang="en-NZ" sz="2400" dirty="0"/>
          </a:p>
          <a:p>
            <a:r>
              <a:rPr lang="en-NZ" dirty="0" err="1"/>
              <a:t>StructDualDynProg.jl</a:t>
            </a:r>
            <a:br>
              <a:rPr lang="en-NZ" dirty="0"/>
            </a:br>
            <a:r>
              <a:rPr lang="en-NZ" sz="2400" dirty="0">
                <a:hlinkClick r:id="rId4"/>
              </a:rPr>
              <a:t>https://github.com/blegat/StructDualDynProg.jl</a:t>
            </a:r>
            <a:br>
              <a:rPr lang="en-NZ" sz="2400" dirty="0"/>
            </a:br>
            <a:endParaRPr lang="en-NZ" sz="2400" dirty="0"/>
          </a:p>
          <a:p>
            <a:r>
              <a:rPr lang="en-NZ" dirty="0"/>
              <a:t>PSR (Commercial)</a:t>
            </a:r>
            <a:br>
              <a:rPr lang="en-NZ" dirty="0"/>
            </a:br>
            <a:endParaRPr lang="en-NZ" dirty="0"/>
          </a:p>
          <a:p>
            <a:r>
              <a:rPr lang="en-NZ" dirty="0"/>
              <a:t>A few other private research codes</a:t>
            </a:r>
          </a:p>
        </p:txBody>
      </p:sp>
    </p:spTree>
    <p:extLst>
      <p:ext uri="{BB962C8B-B14F-4D97-AF65-F5344CB8AC3E}">
        <p14:creationId xmlns:p14="http://schemas.microsoft.com/office/powerpoint/2010/main" val="125226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That’s exactly what people have done…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 err="1"/>
              <a:t>SDDP.jl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dirty="0">
                <a:hlinkClick r:id="rId2"/>
              </a:rPr>
              <a:t>https://github.com/odow/SDDP.jl</a:t>
            </a:r>
            <a:br>
              <a:rPr lang="en-US" sz="2400" dirty="0"/>
            </a:br>
            <a:endParaRPr lang="en-US" sz="2400" dirty="0"/>
          </a:p>
          <a:p>
            <a:r>
              <a:rPr lang="en-NZ" dirty="0" err="1"/>
              <a:t>StochDynamicProgram.jl</a:t>
            </a:r>
            <a:br>
              <a:rPr lang="en-NZ" dirty="0"/>
            </a:br>
            <a:r>
              <a:rPr lang="en-NZ" sz="2400" dirty="0">
                <a:hlinkClick r:id="rId3"/>
              </a:rPr>
              <a:t>https://github.com/JuliaOpt/StochDynamicProgram.jl</a:t>
            </a:r>
            <a:br>
              <a:rPr lang="en-NZ" sz="2400" dirty="0"/>
            </a:br>
            <a:endParaRPr lang="en-NZ" sz="2400" dirty="0"/>
          </a:p>
          <a:p>
            <a:r>
              <a:rPr lang="en-NZ" dirty="0" err="1"/>
              <a:t>StructDualDynProg.jl</a:t>
            </a:r>
            <a:br>
              <a:rPr lang="en-NZ" dirty="0"/>
            </a:br>
            <a:r>
              <a:rPr lang="en-NZ" sz="2400" dirty="0">
                <a:hlinkClick r:id="rId4"/>
              </a:rPr>
              <a:t>https://github.com/blegat/StructDualDynProg.jl</a:t>
            </a:r>
            <a:br>
              <a:rPr lang="en-NZ" sz="2400" dirty="0"/>
            </a:br>
            <a:endParaRPr lang="en-NZ" sz="2400" dirty="0"/>
          </a:p>
          <a:p>
            <a:r>
              <a:rPr lang="en-NZ" dirty="0"/>
              <a:t>PSR (Commercial)</a:t>
            </a:r>
            <a:br>
              <a:rPr lang="en-NZ" dirty="0"/>
            </a:br>
            <a:endParaRPr lang="en-NZ" dirty="0"/>
          </a:p>
          <a:p>
            <a:r>
              <a:rPr lang="en-NZ" dirty="0"/>
              <a:t>A few other private research codes</a:t>
            </a:r>
          </a:p>
        </p:txBody>
      </p:sp>
      <p:sp>
        <p:nvSpPr>
          <p:cNvPr id="2" name="Oval 1"/>
          <p:cNvSpPr/>
          <p:nvPr/>
        </p:nvSpPr>
        <p:spPr>
          <a:xfrm>
            <a:off x="354842" y="1392072"/>
            <a:ext cx="4844955" cy="1514901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>
                <a:solidFill>
                  <a:schemeClr val="accent2"/>
                </a:solidFill>
              </a:rPr>
              <a:t>Moa.jl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800" dirty="0">
                <a:solidFill>
                  <a:srgbClr val="1F497D"/>
                </a:solidFill>
              </a:rPr>
              <a:t>Multi-stage Optimisation Application</a:t>
            </a:r>
            <a:endParaRPr lang="en-US" sz="4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99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111" t="21422" r="11296" b="13542"/>
          <a:stretch/>
        </p:blipFill>
        <p:spPr>
          <a:xfrm>
            <a:off x="-596346" y="0"/>
            <a:ext cx="10239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44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grass, outdoor, animal, standing&#10;&#10;Description generated with very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648" y="0"/>
            <a:ext cx="10886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76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052853" y="1393209"/>
            <a:ext cx="5038299" cy="4071582"/>
            <a:chOff x="900752" y="1130490"/>
            <a:chExt cx="5038299" cy="4071582"/>
          </a:xfrm>
        </p:grpSpPr>
        <p:sp>
          <p:nvSpPr>
            <p:cNvPr id="4" name="Rectangle 3"/>
            <p:cNvSpPr/>
            <p:nvPr/>
          </p:nvSpPr>
          <p:spPr>
            <a:xfrm>
              <a:off x="900752" y="2169994"/>
              <a:ext cx="1951630" cy="19925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Z" sz="2400" dirty="0"/>
            </a:p>
            <a:p>
              <a:pPr algn="ctr"/>
              <a:r>
                <a:rPr lang="en-NZ" sz="2400" dirty="0" err="1"/>
                <a:t>Moa.jl</a:t>
              </a:r>
              <a:endParaRPr lang="en-US" sz="2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987421" y="4328616"/>
              <a:ext cx="1951630" cy="87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dirty="0"/>
                <a:t>…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987421" y="2729553"/>
              <a:ext cx="1951630" cy="87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dirty="0"/>
                <a:t>MOO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87421" y="1130490"/>
              <a:ext cx="1951630" cy="87345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dirty="0"/>
                <a:t>Hydro-scheduling</a:t>
              </a:r>
              <a:endParaRPr lang="en-US" dirty="0"/>
            </a:p>
          </p:txBody>
        </p:sp>
        <p:cxnSp>
          <p:nvCxnSpPr>
            <p:cNvPr id="9" name="Straight Connector 8"/>
            <p:cNvCxnSpPr>
              <a:cxnSpLocks/>
              <a:stCxn id="4" idx="3"/>
              <a:endCxn id="7" idx="1"/>
            </p:cNvCxnSpPr>
            <p:nvPr/>
          </p:nvCxnSpPr>
          <p:spPr>
            <a:xfrm flipV="1">
              <a:off x="2852382" y="1567218"/>
              <a:ext cx="1135039" cy="159906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  <a:stCxn id="4" idx="3"/>
              <a:endCxn id="6" idx="1"/>
            </p:cNvCxnSpPr>
            <p:nvPr/>
          </p:nvCxnSpPr>
          <p:spPr>
            <a:xfrm>
              <a:off x="2852382" y="3166281"/>
              <a:ext cx="113503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  <a:stCxn id="4" idx="3"/>
            </p:cNvCxnSpPr>
            <p:nvPr/>
          </p:nvCxnSpPr>
          <p:spPr>
            <a:xfrm>
              <a:off x="2852382" y="3166281"/>
              <a:ext cx="1135039" cy="170597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900752" y="3332329"/>
              <a:ext cx="1951630" cy="87345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Z" dirty="0" err="1"/>
                <a:t>JuMP.jl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7107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accent2"/>
                </a:solidFill>
              </a:rPr>
              <a:t>But is it any good?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70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accent2"/>
                </a:solidFill>
              </a:rPr>
              <a:t>But is it any good?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sz="4000" dirty="0">
                <a:solidFill>
                  <a:srgbClr val="1F497D"/>
                </a:solidFill>
              </a:rPr>
              <a:t>Yes.</a:t>
            </a:r>
            <a:endParaRPr lang="en-US" sz="4000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17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Is it any good?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sz="3600" dirty="0"/>
              <a:t>Similar performance to problem-specific C++</a:t>
            </a:r>
          </a:p>
          <a:p>
            <a:endParaRPr lang="en-NZ" sz="3600" dirty="0"/>
          </a:p>
          <a:p>
            <a:r>
              <a:rPr lang="en-NZ" sz="3600" dirty="0">
                <a:solidFill>
                  <a:schemeClr val="bg1"/>
                </a:solidFill>
              </a:rPr>
              <a:t>Much easier to apply to new problems</a:t>
            </a:r>
          </a:p>
          <a:p>
            <a:endParaRPr lang="en-NZ" sz="3600" dirty="0"/>
          </a:p>
          <a:p>
            <a:r>
              <a:rPr lang="en-NZ" sz="3600" dirty="0">
                <a:solidFill>
                  <a:schemeClr val="bg1"/>
                </a:solidFill>
              </a:rPr>
              <a:t>Much easier to modify old problems</a:t>
            </a:r>
          </a:p>
          <a:p>
            <a:endParaRPr lang="en-NZ" sz="3600" dirty="0">
              <a:solidFill>
                <a:schemeClr val="bg1"/>
              </a:solidFill>
            </a:endParaRPr>
          </a:p>
          <a:p>
            <a:r>
              <a:rPr lang="en-NZ" sz="3600" dirty="0">
                <a:solidFill>
                  <a:schemeClr val="bg1"/>
                </a:solidFill>
              </a:rPr>
              <a:t>Easier to code (and test) new heuristics which significantly improve performance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88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Is it any good?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sz="3600" dirty="0"/>
              <a:t>Similar performance to problem-specific C++</a:t>
            </a:r>
          </a:p>
          <a:p>
            <a:endParaRPr lang="en-NZ" sz="3600" dirty="0"/>
          </a:p>
          <a:p>
            <a:r>
              <a:rPr lang="en-NZ" sz="3600" dirty="0"/>
              <a:t>Much easier to apply to new problems</a:t>
            </a:r>
          </a:p>
          <a:p>
            <a:endParaRPr lang="en-NZ" sz="3600" dirty="0"/>
          </a:p>
          <a:p>
            <a:r>
              <a:rPr lang="en-NZ" sz="3600" dirty="0">
                <a:solidFill>
                  <a:schemeClr val="bg1"/>
                </a:solidFill>
              </a:rPr>
              <a:t>Much easier to modify old problems</a:t>
            </a:r>
          </a:p>
          <a:p>
            <a:endParaRPr lang="en-NZ" sz="3600" dirty="0">
              <a:solidFill>
                <a:schemeClr val="bg1"/>
              </a:solidFill>
            </a:endParaRPr>
          </a:p>
          <a:p>
            <a:r>
              <a:rPr lang="en-NZ" sz="3600" dirty="0">
                <a:solidFill>
                  <a:schemeClr val="bg1"/>
                </a:solidFill>
              </a:rPr>
              <a:t>Easier to code (and test) new heuristics which significantly improve performance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408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Is it any good?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sz="3600" dirty="0"/>
              <a:t>Similar performance to problem-specific C++</a:t>
            </a:r>
          </a:p>
          <a:p>
            <a:endParaRPr lang="en-NZ" sz="3600" dirty="0"/>
          </a:p>
          <a:p>
            <a:r>
              <a:rPr lang="en-NZ" sz="3600" dirty="0"/>
              <a:t>Much easier to apply to new problems</a:t>
            </a:r>
          </a:p>
          <a:p>
            <a:endParaRPr lang="en-NZ" sz="3600" dirty="0"/>
          </a:p>
          <a:p>
            <a:r>
              <a:rPr lang="en-NZ" sz="3600" dirty="0"/>
              <a:t>Much easier to modify old problems</a:t>
            </a:r>
          </a:p>
          <a:p>
            <a:endParaRPr lang="en-NZ" sz="3600" dirty="0">
              <a:solidFill>
                <a:schemeClr val="bg1"/>
              </a:solidFill>
            </a:endParaRPr>
          </a:p>
          <a:p>
            <a:r>
              <a:rPr lang="en-NZ" sz="3600" dirty="0">
                <a:solidFill>
                  <a:schemeClr val="bg1"/>
                </a:solidFill>
              </a:rPr>
              <a:t>Easier to code (and test) new heuristics which significantly improve performance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218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Is it any good?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sz="3600" dirty="0"/>
              <a:t>Similar performance to problem-specific C++</a:t>
            </a:r>
          </a:p>
          <a:p>
            <a:endParaRPr lang="en-NZ" sz="3600" dirty="0"/>
          </a:p>
          <a:p>
            <a:r>
              <a:rPr lang="en-NZ" sz="3600" dirty="0"/>
              <a:t>Much easier to apply to new problems</a:t>
            </a:r>
          </a:p>
          <a:p>
            <a:endParaRPr lang="en-NZ" sz="3600" dirty="0"/>
          </a:p>
          <a:p>
            <a:r>
              <a:rPr lang="en-NZ" sz="3600" dirty="0"/>
              <a:t>Much easier to modify old problems</a:t>
            </a:r>
          </a:p>
          <a:p>
            <a:endParaRPr lang="en-NZ" sz="3600" dirty="0"/>
          </a:p>
          <a:p>
            <a:r>
              <a:rPr lang="en-NZ" sz="3600" dirty="0"/>
              <a:t>Easier to code (and test) new heuristics which significantly improve performance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48064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What should I take away from this talk?</a:t>
            </a:r>
            <a:endParaRPr lang="en-US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1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What should I take away from this talk?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>
                <a:solidFill>
                  <a:srgbClr val="1F497D"/>
                </a:solidFill>
              </a:rPr>
              <a:t>I know what SDDP is:</a:t>
            </a:r>
            <a:br>
              <a:rPr lang="en-NZ" dirty="0">
                <a:solidFill>
                  <a:srgbClr val="1F497D"/>
                </a:solidFill>
              </a:rPr>
            </a:br>
            <a:endParaRPr lang="en-NZ" dirty="0">
              <a:solidFill>
                <a:srgbClr val="1F497D"/>
              </a:solidFill>
            </a:endParaRPr>
          </a:p>
          <a:p>
            <a:pPr marL="0" indent="0">
              <a:buNone/>
            </a:pPr>
            <a:endParaRPr lang="en-NZ" dirty="0">
              <a:solidFill>
                <a:srgbClr val="1F497D"/>
              </a:solidFill>
            </a:endParaRPr>
          </a:p>
          <a:p>
            <a:pPr marL="0" indent="0">
              <a:buNone/>
            </a:pPr>
            <a:r>
              <a:rPr lang="en-NZ" b="1" dirty="0">
                <a:solidFill>
                  <a:srgbClr val="1F497D"/>
                </a:solidFill>
              </a:rPr>
              <a:t>Let’s talk.</a:t>
            </a:r>
          </a:p>
          <a:p>
            <a:pPr marL="0" indent="0">
              <a:buNone/>
            </a:pPr>
            <a:endParaRPr lang="en-NZ" b="1" dirty="0">
              <a:solidFill>
                <a:srgbClr val="1F497D"/>
              </a:solidFill>
            </a:endParaRPr>
          </a:p>
          <a:p>
            <a:pPr marL="0" indent="0">
              <a:buNone/>
            </a:pPr>
            <a:r>
              <a:rPr lang="en-NZ" sz="2400" b="1" dirty="0">
                <a:solidFill>
                  <a:srgbClr val="1F497D"/>
                </a:solidFill>
              </a:rPr>
              <a:t>github.com/</a:t>
            </a:r>
            <a:r>
              <a:rPr lang="en-NZ" sz="2400" b="1" dirty="0" err="1">
                <a:solidFill>
                  <a:srgbClr val="1F497D"/>
                </a:solidFill>
              </a:rPr>
              <a:t>odow</a:t>
            </a:r>
            <a:r>
              <a:rPr lang="en-NZ" sz="2400" b="1" dirty="0">
                <a:solidFill>
                  <a:srgbClr val="1F497D"/>
                </a:solidFill>
              </a:rPr>
              <a:t>/</a:t>
            </a:r>
            <a:r>
              <a:rPr lang="en-NZ" sz="2400" b="1" dirty="0" err="1">
                <a:solidFill>
                  <a:srgbClr val="1F497D"/>
                </a:solidFill>
              </a:rPr>
              <a:t>SDDP.jl</a:t>
            </a:r>
            <a:endParaRPr lang="en-US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5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12" t="25045" r="12620" b="14810"/>
          <a:stretch/>
        </p:blipFill>
        <p:spPr>
          <a:xfrm>
            <a:off x="-1659413" y="0"/>
            <a:ext cx="10803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0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1F497D"/>
                </a:solidFill>
              </a:rPr>
              <a:t>What should I take away from this talk?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>
                <a:solidFill>
                  <a:srgbClr val="1F497D"/>
                </a:solidFill>
              </a:rPr>
              <a:t>I know what SDDP is:</a:t>
            </a:r>
            <a:br>
              <a:rPr lang="en-NZ" dirty="0">
                <a:solidFill>
                  <a:srgbClr val="1F497D"/>
                </a:solidFill>
              </a:rPr>
            </a:br>
            <a:endParaRPr lang="en-NZ" dirty="0">
              <a:solidFill>
                <a:srgbClr val="1F497D"/>
              </a:solidFill>
            </a:endParaRPr>
          </a:p>
          <a:p>
            <a:pPr marL="0" indent="0">
              <a:buNone/>
            </a:pPr>
            <a:endParaRPr lang="en-NZ" dirty="0">
              <a:solidFill>
                <a:srgbClr val="1F497D"/>
              </a:solidFill>
            </a:endParaRPr>
          </a:p>
          <a:p>
            <a:pPr marL="0" indent="0">
              <a:buNone/>
            </a:pPr>
            <a:r>
              <a:rPr lang="en-NZ" b="1" dirty="0">
                <a:solidFill>
                  <a:srgbClr val="1F497D"/>
                </a:solidFill>
              </a:rPr>
              <a:t>Let’s talk.</a:t>
            </a:r>
          </a:p>
          <a:p>
            <a:pPr marL="0" indent="0">
              <a:buNone/>
            </a:pPr>
            <a:endParaRPr lang="en-NZ" b="1" dirty="0">
              <a:solidFill>
                <a:srgbClr val="1F497D"/>
              </a:solidFill>
            </a:endParaRPr>
          </a:p>
          <a:p>
            <a:pPr marL="0" indent="0">
              <a:buNone/>
            </a:pPr>
            <a:r>
              <a:rPr lang="en-NZ" sz="2400" b="1" dirty="0">
                <a:solidFill>
                  <a:srgbClr val="1F497D"/>
                </a:solidFill>
              </a:rPr>
              <a:t>github.com/</a:t>
            </a:r>
            <a:r>
              <a:rPr lang="en-NZ" sz="2400" b="1" dirty="0" err="1">
                <a:solidFill>
                  <a:srgbClr val="1F497D"/>
                </a:solidFill>
              </a:rPr>
              <a:t>odow</a:t>
            </a:r>
            <a:r>
              <a:rPr lang="en-NZ" sz="2400" b="1" dirty="0">
                <a:solidFill>
                  <a:srgbClr val="1F497D"/>
                </a:solidFill>
              </a:rPr>
              <a:t>/</a:t>
            </a:r>
            <a:r>
              <a:rPr lang="en-NZ" sz="2400" b="1" dirty="0" err="1">
                <a:solidFill>
                  <a:srgbClr val="1F497D"/>
                </a:solidFill>
              </a:rPr>
              <a:t>SDDP.jl</a:t>
            </a:r>
            <a:endParaRPr lang="en-US" sz="2400" b="1" dirty="0">
              <a:solidFill>
                <a:srgbClr val="1F497D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>
                <a:solidFill>
                  <a:schemeClr val="accent2"/>
                </a:solidFill>
              </a:rPr>
              <a:t>I don’t know what SDDP is:</a:t>
            </a:r>
          </a:p>
          <a:p>
            <a:pPr marL="0" indent="0">
              <a:buNone/>
            </a:pPr>
            <a:endParaRPr lang="en-NZ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NZ" b="1" dirty="0">
                <a:solidFill>
                  <a:schemeClr val="accent2"/>
                </a:solidFill>
              </a:rPr>
              <a:t>New Zealand dairy farmers may someday use Julia to help them make better decisions under uncertainty.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06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8" name="Picture 10" descr="C:\Users\odow003\Downloads\pexels-photo-66400(2)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490" y="-29843"/>
            <a:ext cx="10404983" cy="691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ow standing on a lush green hillside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28" y="2"/>
            <a:ext cx="4623301" cy="3468843"/>
          </a:xfrm>
          <a:prstGeom prst="rect">
            <a:avLst/>
          </a:prstGeom>
        </p:spPr>
      </p:pic>
      <p:pic>
        <p:nvPicPr>
          <p:cNvPr id="11" name="Picture 10" descr="A cow standing on top of a lush green field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65" y="3377868"/>
            <a:ext cx="4623301" cy="3509976"/>
          </a:xfrm>
          <a:prstGeom prst="rect">
            <a:avLst/>
          </a:prstGeom>
        </p:spPr>
      </p:pic>
      <p:pic>
        <p:nvPicPr>
          <p:cNvPr id="13" name="Picture 12" descr="A picture containing indoor, wooden, floor, sitting&#10;&#10;Description generated with very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616" y="-55661"/>
            <a:ext cx="4623301" cy="3468843"/>
          </a:xfrm>
          <a:prstGeom prst="rect">
            <a:avLst/>
          </a:prstGeom>
        </p:spPr>
      </p:pic>
      <p:pic>
        <p:nvPicPr>
          <p:cNvPr id="7" name="Picture 6" descr="A herd of sheep grazing on a lush green hillside&#10;&#10;Description generated with high confidenc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84" y="-55661"/>
            <a:ext cx="2733768" cy="3645024"/>
          </a:xfrm>
          <a:prstGeom prst="rect">
            <a:avLst/>
          </a:prstGeom>
        </p:spPr>
      </p:pic>
      <p:pic>
        <p:nvPicPr>
          <p:cNvPr id="15" name="Picture 14" descr="A herd of cattle grazing on a lush green field&#10;&#10;Description generated with very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984" y="3377870"/>
            <a:ext cx="4657438" cy="3494457"/>
          </a:xfrm>
          <a:prstGeom prst="rect">
            <a:avLst/>
          </a:prstGeom>
        </p:spPr>
      </p:pic>
      <p:pic>
        <p:nvPicPr>
          <p:cNvPr id="17" name="Picture 16" descr="A picture containing person, standing, building&#10;&#10;Description generated with very high confidence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50"/>
          <a:stretch/>
        </p:blipFill>
        <p:spPr>
          <a:xfrm>
            <a:off x="-630491" y="3377868"/>
            <a:ext cx="3879870" cy="350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1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753" t="23052" r="10557" b="12093"/>
          <a:stretch/>
        </p:blipFill>
        <p:spPr>
          <a:xfrm>
            <a:off x="-27296" y="0"/>
            <a:ext cx="9157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65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753" t="23052" r="10557" b="12093"/>
          <a:stretch/>
        </p:blipFill>
        <p:spPr>
          <a:xfrm>
            <a:off x="-27296" y="0"/>
            <a:ext cx="915764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09323" y="2703443"/>
            <a:ext cx="357809" cy="2915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4558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279" t="33560" r="21481" b="32201"/>
          <a:stretch/>
        </p:blipFill>
        <p:spPr>
          <a:xfrm>
            <a:off x="0" y="-172279"/>
            <a:ext cx="9144000" cy="72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9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4279" t="33560" r="21481" b="32201"/>
          <a:stretch/>
        </p:blipFill>
        <p:spPr>
          <a:xfrm>
            <a:off x="0" y="-172279"/>
            <a:ext cx="9144000" cy="72614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14193" y="3044637"/>
            <a:ext cx="357809" cy="2915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Oval 5"/>
          <p:cNvSpPr/>
          <p:nvPr/>
        </p:nvSpPr>
        <p:spPr>
          <a:xfrm>
            <a:off x="4572002" y="3190411"/>
            <a:ext cx="357809" cy="2915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7243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753" t="23052" r="10557" b="12093"/>
          <a:stretch/>
        </p:blipFill>
        <p:spPr>
          <a:xfrm>
            <a:off x="-27296" y="0"/>
            <a:ext cx="9157648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24938" y="4863548"/>
            <a:ext cx="1179444" cy="9674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4671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9990</TotalTime>
  <Words>447</Words>
  <Application>Microsoft Office PowerPoint</Application>
  <PresentationFormat>On-screen Show (4:3)</PresentationFormat>
  <Paragraphs>126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Cows, Lakes, and a JuMP extension for multi-stage stochastic programming</vt:lpstr>
      <vt:lpstr>Julia meats Daisy in the field of multi-stage stochastic optimisation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Help!</vt:lpstr>
      <vt:lpstr>Hydro-Thermal Scheduling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Milk Output Optimiser</vt:lpstr>
      <vt:lpstr>PowerPoint Presentation</vt:lpstr>
      <vt:lpstr>PowerPoint Presentation</vt:lpstr>
      <vt:lpstr>PowerPoint Presentation</vt:lpstr>
      <vt:lpstr>PowerPoint Presentation</vt:lpstr>
      <vt:lpstr>Solution Technique</vt:lpstr>
      <vt:lpstr>SDDP</vt:lpstr>
      <vt:lpstr>PowerPoint Presentation</vt:lpstr>
      <vt:lpstr>This seems inefficient</vt:lpstr>
      <vt:lpstr>That’s exactly what people have done over the last year or so…</vt:lpstr>
      <vt:lpstr>That’s exactly what people have done…</vt:lpstr>
      <vt:lpstr>Moa.jl</vt:lpstr>
      <vt:lpstr>PowerPoint Presentation</vt:lpstr>
      <vt:lpstr>PowerPoint Presentation</vt:lpstr>
      <vt:lpstr>But is it any good?</vt:lpstr>
      <vt:lpstr>But is it any good?</vt:lpstr>
      <vt:lpstr>Is it any good?</vt:lpstr>
      <vt:lpstr>Is it any good?</vt:lpstr>
      <vt:lpstr>Is it any good?</vt:lpstr>
      <vt:lpstr>Is it any good?</vt:lpstr>
      <vt:lpstr>What should I take away from this talk?</vt:lpstr>
      <vt:lpstr>What should I take away from this talk?</vt:lpstr>
      <vt:lpstr>What should I take away from this talk?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Oscar</dc:creator>
  <cp:lastModifiedBy>Oscar</cp:lastModifiedBy>
  <cp:revision>39</cp:revision>
  <dcterms:created xsi:type="dcterms:W3CDTF">2017-06-10T16:50:57Z</dcterms:created>
  <dcterms:modified xsi:type="dcterms:W3CDTF">2017-06-22T23:28:08Z</dcterms:modified>
</cp:coreProperties>
</file>